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9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50" d="100"/>
          <a:sy n="50" d="100"/>
        </p:scale>
        <p:origin x="-1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9EE261-CC00-AB46-A8E5-006FB00A4438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2EC3F11-89A4-404B-B0A1-0D2ACAEA1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embers.enchantedlearning.com/geology/label/outerlayers/" TargetMode="Externa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embers.enchantedlearning.com/geology/label/outerlayers/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://pubs.usgs.gov/gip/dynamic/unanswered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>
                <a:solidFill>
                  <a:schemeClr val="tx1"/>
                </a:solidFill>
              </a:rPr>
              <a:t>Earth’s Structure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smtClean="0">
                <a:solidFill>
                  <a:srgbClr val="000000"/>
                </a:solidFill>
              </a:rPr>
              <a:t>And Moving </a:t>
            </a:r>
            <a:r>
              <a:rPr lang="en-US" sz="3200" dirty="0" smtClean="0">
                <a:solidFill>
                  <a:srgbClr val="000000"/>
                </a:solidFill>
              </a:rPr>
              <a:t>Pieces of Earth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914400"/>
          </a:xfrm>
        </p:spPr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Evidence of Pangea</a:t>
            </a:r>
          </a:p>
        </p:txBody>
      </p:sp>
      <p:pic>
        <p:nvPicPr>
          <p:cNvPr id="21507" name="Picture 2" descr="http://pubs.usgs.gov/gip/dynamic/graphics/Fig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90600"/>
            <a:ext cx="7543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Earth’s Layers</a:t>
            </a:r>
          </a:p>
        </p:txBody>
      </p:sp>
      <p:pic>
        <p:nvPicPr>
          <p:cNvPr id="14339" name="Picture 2" descr="http://members.enchantedlearning.com/egifs/Earthscrusts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162" y="1752600"/>
            <a:ext cx="4973638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638800" y="1752600"/>
            <a:ext cx="3200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orbel" pitchFamily="-65" charset="0"/>
              </a:rPr>
              <a:t>The Earth's rocky outer crust solidified billions of years ago, soon after the Earth formed. </a:t>
            </a:r>
          </a:p>
          <a:p>
            <a:endParaRPr lang="en-US" sz="2400" dirty="0">
              <a:latin typeface="Corbel" pitchFamily="-65" charset="0"/>
            </a:endParaRPr>
          </a:p>
          <a:p>
            <a:r>
              <a:rPr lang="en-US" sz="2400" dirty="0">
                <a:latin typeface="Corbel" pitchFamily="-65" charset="0"/>
              </a:rPr>
              <a:t>This crust is not a solid shell; it is broken up into huge, thick plates that drift atop the soft, underlying mantle.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The Crust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3517900" cy="3733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Outermost layer</a:t>
            </a:r>
          </a:p>
          <a:p>
            <a:pPr eaLnBrk="1" hangingPunct="1"/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5 – 100 km thick</a:t>
            </a:r>
          </a:p>
          <a:p>
            <a:pPr eaLnBrk="1" hangingPunct="1"/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Made of Oxygen, Silicon, Aluminum</a:t>
            </a:r>
          </a:p>
        </p:txBody>
      </p:sp>
      <p:pic>
        <p:nvPicPr>
          <p:cNvPr id="15364" name="Picture 2" descr="http://members.enchantedlearning.com/ogifs/outerlayersearth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300" y="2286000"/>
            <a:ext cx="4292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The Mantle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42518" y="1446575"/>
            <a:ext cx="4358081" cy="51066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dirty="0">
                <a:ea typeface="ＭＳ Ｐゴシック" pitchFamily="-65" charset="-128"/>
                <a:cs typeface="ＭＳ Ｐゴシック" pitchFamily="-65" charset="-128"/>
              </a:rPr>
              <a:t>Layer of Earth between the crust and the core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dirty="0">
                <a:ea typeface="ＭＳ Ｐゴシック" pitchFamily="-65" charset="-128"/>
                <a:cs typeface="ＭＳ Ｐゴシック" pitchFamily="-65" charset="-128"/>
              </a:rPr>
              <a:t>Contains most of the Earth’s mass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dirty="0" smtClean="0">
                <a:ea typeface="ＭＳ Ｐゴシック" pitchFamily="-65" charset="-128"/>
                <a:cs typeface="ＭＳ Ｐゴシック" pitchFamily="-65" charset="-128"/>
              </a:rPr>
              <a:t>Is </a:t>
            </a:r>
            <a:r>
              <a:rPr lang="en-US" sz="3000" dirty="0">
                <a:ea typeface="ＭＳ Ｐゴシック" pitchFamily="-65" charset="-128"/>
                <a:cs typeface="ＭＳ Ｐゴシック" pitchFamily="-65" charset="-128"/>
              </a:rPr>
              <a:t>denser than the crust</a:t>
            </a:r>
          </a:p>
        </p:txBody>
      </p:sp>
      <p:pic>
        <p:nvPicPr>
          <p:cNvPr id="16388" name="Picture 2" descr="http://members.enchantedlearning.com/ogifs/outerlayersearth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3300" y="1801813"/>
            <a:ext cx="4358299" cy="331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The Core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1571625"/>
            <a:ext cx="3657600" cy="4676775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>
                <a:ea typeface="ＭＳ Ｐゴシック" pitchFamily="-65" charset="-128"/>
                <a:cs typeface="ＭＳ Ｐゴシック" pitchFamily="-65" charset="-128"/>
              </a:rPr>
              <a:t>Below the mantle and to the center of the Earth</a:t>
            </a:r>
          </a:p>
          <a:p>
            <a:pPr eaLnBrk="1" hangingPunct="1"/>
            <a:r>
              <a:rPr lang="en-US" sz="3000" dirty="0">
                <a:ea typeface="ＭＳ Ｐゴシック" pitchFamily="-65" charset="-128"/>
                <a:cs typeface="ＭＳ Ｐゴシック" pitchFamily="-65" charset="-128"/>
              </a:rPr>
              <a:t>Believed to be mostly Iron, smaller amounts of Nickel, almost no Oxygen, Silicon, Aluminum, or Magnesium</a:t>
            </a:r>
          </a:p>
          <a:p>
            <a:pPr eaLnBrk="1" hangingPunct="1">
              <a:buFont typeface="Wingdings 2" pitchFamily="-65" charset="2"/>
              <a:buNone/>
            </a:pPr>
            <a:endParaRPr lang="en-US" sz="3000" dirty="0"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7412" name="Picture 4" descr="http://static.howstuffworks.com/gif/compass-cor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19238"/>
            <a:ext cx="4267200" cy="407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Plate Tectonics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571625"/>
            <a:ext cx="7772400" cy="4676775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ea typeface="ＭＳ Ｐゴシック" pitchFamily="-65" charset="-128"/>
                <a:cs typeface="ＭＳ Ｐゴシック" pitchFamily="-65" charset="-128"/>
              </a:rPr>
              <a:t>Pieces </a:t>
            </a:r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of the </a:t>
            </a:r>
            <a:r>
              <a:rPr lang="en-US" sz="3200" b="1" i="1" dirty="0">
                <a:ea typeface="ＭＳ Ｐゴシック" pitchFamily="-65" charset="-128"/>
                <a:cs typeface="ＭＳ Ｐゴシック" pitchFamily="-65" charset="-128"/>
              </a:rPr>
              <a:t>lithosphere </a:t>
            </a:r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that move around</a:t>
            </a:r>
          </a:p>
          <a:p>
            <a:pPr eaLnBrk="1" hangingPunct="1"/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Each plate has a name</a:t>
            </a:r>
          </a:p>
          <a:p>
            <a:pPr eaLnBrk="1" hangingPunct="1"/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Fit together like jigsaw puzzles</a:t>
            </a:r>
          </a:p>
          <a:p>
            <a:pPr eaLnBrk="1" hangingPunct="1"/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Float on top of mantle similar to ice cubes in a bowl of water</a:t>
            </a:r>
          </a:p>
          <a:p>
            <a:pPr eaLnBrk="1" hangingPunct="1"/>
            <a:endParaRPr lang="en-US" sz="3200" dirty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533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Begin here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How Plates Move</a:t>
            </a:r>
          </a:p>
        </p:txBody>
      </p:sp>
      <p:pic>
        <p:nvPicPr>
          <p:cNvPr id="24579" name="Picture 6" descr="http://pubs.usgs.gov/gip/dynamic/graphics/Fig3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58626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8" descr="http://pubs.usgs.gov/gip/dynamic/graphics/Fig3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905000"/>
            <a:ext cx="228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1828800" y="6183313"/>
            <a:ext cx="5562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4"/>
              </a:rPr>
              <a:t>http://pubs.usgs.gov/gip/dynamic/unanswered.html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Continental Drift</a:t>
            </a:r>
          </a:p>
        </p:txBody>
      </p:sp>
      <p:sp>
        <p:nvSpPr>
          <p:cNvPr id="20483" name="AutoShape 8" descr="Continental Drift"/>
          <p:cNvSpPr>
            <a:spLocks noChangeAspect="1" noChangeArrowheads="1"/>
          </p:cNvSpPr>
          <p:nvPr/>
        </p:nvSpPr>
        <p:spPr bwMode="auto">
          <a:xfrm>
            <a:off x="155575" y="-960438"/>
            <a:ext cx="2476500" cy="200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Corbel" pitchFamily="-65" charset="0"/>
            </a:endParaRPr>
          </a:p>
        </p:txBody>
      </p:sp>
      <p:pic>
        <p:nvPicPr>
          <p:cNvPr id="20484" name="Picture 10" descr="Continental Drif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1" y="1543050"/>
            <a:ext cx="36576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13"/>
          <p:cNvSpPr>
            <a:spLocks noChangeArrowheads="1"/>
          </p:cNvSpPr>
          <p:nvPr/>
        </p:nvSpPr>
        <p:spPr bwMode="auto">
          <a:xfrm>
            <a:off x="1219200" y="6248400"/>
            <a:ext cx="6477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rbel" pitchFamily="-65" charset="0"/>
              </a:rPr>
              <a:t>http://members.enchantedlearning.com/subjects/astronomy/planets/earth/Continents.shtml</a:t>
            </a:r>
          </a:p>
        </p:txBody>
      </p:sp>
      <p:sp>
        <p:nvSpPr>
          <p:cNvPr id="20486" name="Rectangle 14"/>
          <p:cNvSpPr>
            <a:spLocks noChangeArrowheads="1"/>
          </p:cNvSpPr>
          <p:nvPr/>
        </p:nvSpPr>
        <p:spPr bwMode="auto">
          <a:xfrm>
            <a:off x="4623643" y="1354753"/>
            <a:ext cx="4139357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latin typeface="Corbel" pitchFamily="-65" charset="0"/>
              </a:rPr>
              <a:t>  Alfred </a:t>
            </a:r>
            <a:r>
              <a:rPr lang="en-US" sz="2400" dirty="0">
                <a:latin typeface="Corbel" pitchFamily="-65" charset="0"/>
              </a:rPr>
              <a:t>Wegener 1900’</a:t>
            </a:r>
            <a:r>
              <a:rPr lang="en-US" sz="2400" dirty="0" smtClean="0">
                <a:latin typeface="Corbel" pitchFamily="-65" charset="0"/>
              </a:rPr>
              <a:t>s continents </a:t>
            </a:r>
            <a:r>
              <a:rPr lang="en-US" sz="2400" dirty="0">
                <a:latin typeface="Corbel" pitchFamily="-65" charset="0"/>
              </a:rPr>
              <a:t>were once a single land mass that drifted apart.</a:t>
            </a:r>
          </a:p>
          <a:p>
            <a:pPr>
              <a:buFont typeface="Arial"/>
              <a:buChar char="•"/>
            </a:pPr>
            <a:endParaRPr lang="en-US" sz="2400" dirty="0" smtClean="0">
              <a:latin typeface="Corbel" pitchFamily="-65" charset="0"/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latin typeface="Corbel" pitchFamily="-65" charset="0"/>
              </a:rPr>
              <a:t>   Fossils </a:t>
            </a:r>
            <a:r>
              <a:rPr lang="en-US" sz="2400" dirty="0">
                <a:latin typeface="Corbel" pitchFamily="-65" charset="0"/>
              </a:rPr>
              <a:t>of the same plants and animals are found on different continents</a:t>
            </a:r>
          </a:p>
          <a:p>
            <a:pPr>
              <a:buFont typeface="Arial"/>
              <a:buChar char="•"/>
            </a:pPr>
            <a:endParaRPr lang="en-US" sz="2400" dirty="0" smtClean="0">
              <a:latin typeface="Corbel" pitchFamily="-65" charset="0"/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latin typeface="Corbel" pitchFamily="-65" charset="0"/>
              </a:rPr>
              <a:t>   Called </a:t>
            </a:r>
            <a:r>
              <a:rPr lang="en-US" sz="2400" dirty="0">
                <a:latin typeface="Corbel" pitchFamily="-65" charset="0"/>
              </a:rPr>
              <a:t>this supercontinent</a:t>
            </a:r>
            <a:r>
              <a:rPr lang="en-US" sz="2400" dirty="0" smtClean="0">
                <a:latin typeface="Corbel" pitchFamily="-65" charset="0"/>
              </a:rPr>
              <a:t> Pangaea, </a:t>
            </a:r>
            <a:r>
              <a:rPr lang="en-US" sz="2400" dirty="0">
                <a:latin typeface="Corbel" pitchFamily="-65" charset="0"/>
              </a:rPr>
              <a:t>Greek for “all Earth”</a:t>
            </a:r>
          </a:p>
          <a:p>
            <a:pPr>
              <a:buFont typeface="Arial"/>
              <a:buChar char="•"/>
            </a:pPr>
            <a:endParaRPr lang="en-US" sz="2400" dirty="0" smtClean="0">
              <a:latin typeface="Corbel" pitchFamily="-65" charset="0"/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latin typeface="Corbel" pitchFamily="-65" charset="0"/>
              </a:rPr>
              <a:t>   Existed 245 </a:t>
            </a:r>
            <a:r>
              <a:rPr lang="en-US" sz="2400" dirty="0">
                <a:latin typeface="Corbel" pitchFamily="-65" charset="0"/>
              </a:rPr>
              <a:t>Million years ago</a:t>
            </a:r>
            <a:endParaRPr lang="en-US" sz="2400" dirty="0" smtClean="0">
              <a:latin typeface="Corbel" pitchFamily="-65" charset="0"/>
            </a:endParaRPr>
          </a:p>
          <a:p>
            <a:r>
              <a:rPr lang="en-US" sz="2400" dirty="0" smtClean="0">
                <a:latin typeface="Corbel" pitchFamily="-65" charset="0"/>
              </a:rPr>
              <a:t/>
            </a:r>
            <a:br>
              <a:rPr lang="en-US" sz="2400" dirty="0" smtClean="0">
                <a:latin typeface="Corbel" pitchFamily="-65" charset="0"/>
              </a:rPr>
            </a:br>
            <a:endParaRPr lang="en-US" sz="2400" dirty="0">
              <a:latin typeface="Corbel" pitchFamily="-65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Tectonic Plates</a:t>
            </a:r>
          </a:p>
        </p:txBody>
      </p:sp>
      <p:pic>
        <p:nvPicPr>
          <p:cNvPr id="18435" name="Picture 4" descr="Link to USGS home p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587" y="1471194"/>
            <a:ext cx="7597776" cy="515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Custom 4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301B03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339</TotalTime>
  <Words>242</Words>
  <Application>Microsoft Macintosh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Tradition</vt:lpstr>
      <vt:lpstr>Earth’s Structure</vt:lpstr>
      <vt:lpstr>Earth’s Layers</vt:lpstr>
      <vt:lpstr>The Crust</vt:lpstr>
      <vt:lpstr>The Mantle</vt:lpstr>
      <vt:lpstr>The Core</vt:lpstr>
      <vt:lpstr>Plate Tectonics</vt:lpstr>
      <vt:lpstr>How Plates Move</vt:lpstr>
      <vt:lpstr>Continental Drift</vt:lpstr>
      <vt:lpstr>Tectonic Plates</vt:lpstr>
      <vt:lpstr>Evidence of Pangea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Denice Fogel</dc:creator>
  <cp:lastModifiedBy>St. Aloysius</cp:lastModifiedBy>
  <cp:revision>27</cp:revision>
  <dcterms:created xsi:type="dcterms:W3CDTF">2010-09-21T11:48:41Z</dcterms:created>
  <dcterms:modified xsi:type="dcterms:W3CDTF">2013-11-12T18:37:49Z</dcterms:modified>
</cp:coreProperties>
</file>